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1"/>
  </p:notesMasterIdLst>
  <p:sldIdLst>
    <p:sldId id="256" r:id="rId2"/>
    <p:sldId id="286" r:id="rId3"/>
    <p:sldId id="257" r:id="rId4"/>
    <p:sldId id="258" r:id="rId5"/>
    <p:sldId id="259" r:id="rId6"/>
    <p:sldId id="287" r:id="rId7"/>
    <p:sldId id="260" r:id="rId8"/>
    <p:sldId id="261" r:id="rId9"/>
    <p:sldId id="27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3" r:id="rId19"/>
    <p:sldId id="274" r:id="rId20"/>
    <p:sldId id="275" r:id="rId21"/>
    <p:sldId id="276" r:id="rId22"/>
    <p:sldId id="277" r:id="rId23"/>
    <p:sldId id="290" r:id="rId24"/>
    <p:sldId id="278" r:id="rId25"/>
    <p:sldId id="279" r:id="rId26"/>
    <p:sldId id="284" r:id="rId27"/>
    <p:sldId id="282" r:id="rId28"/>
    <p:sldId id="285" r:id="rId29"/>
    <p:sldId id="283" r:id="rId30"/>
  </p:sldIdLst>
  <p:sldSz cx="12192000" cy="6858000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73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B17032-CBDF-4CCD-85BF-035E905324C5}" type="datetimeFigureOut">
              <a:rPr lang="ru-RU" smtClean="0"/>
              <a:t>25.06.2014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44500" y="1243013"/>
            <a:ext cx="59690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87126"/>
            <a:ext cx="5486400" cy="391674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9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9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18AEEB-F6F6-4875-8745-97DF08CA96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2352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18AEEB-F6F6-4875-8745-97DF08CA960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04037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6" indent="0" algn="ctr">
              <a:buNone/>
              <a:defRPr sz="2000"/>
            </a:lvl2pPr>
            <a:lvl3pPr marL="914411" indent="0" algn="ctr">
              <a:buNone/>
              <a:defRPr sz="1801"/>
            </a:lvl3pPr>
            <a:lvl4pPr marL="1371617" indent="0" algn="ctr">
              <a:buNone/>
              <a:defRPr sz="1600"/>
            </a:lvl4pPr>
            <a:lvl5pPr marL="1828823" indent="0" algn="ctr">
              <a:buNone/>
              <a:defRPr sz="1600"/>
            </a:lvl5pPr>
            <a:lvl6pPr marL="2286029" indent="0" algn="ctr">
              <a:buNone/>
              <a:defRPr sz="1600"/>
            </a:lvl6pPr>
            <a:lvl7pPr marL="2743234" indent="0" algn="ctr">
              <a:buNone/>
              <a:defRPr sz="1600"/>
            </a:lvl7pPr>
            <a:lvl8pPr marL="3200440" indent="0" algn="ctr">
              <a:buNone/>
              <a:defRPr sz="1600"/>
            </a:lvl8pPr>
            <a:lvl9pPr marL="3657646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26719-4A43-46F2-AB47-EC4D08677275}" type="datetime1">
              <a:rPr lang="ru-RU" smtClean="0"/>
              <a:t>25.06.2014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5083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346F5-5BE0-4CF4-ABDF-867F55ABD7E2}" type="datetime1">
              <a:rPr lang="ru-RU" smtClean="0"/>
              <a:t>25.06.2014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9251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2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2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3pPr>
            <a:lvl4pPr marL="137161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BA702-404A-4FF3-B9E1-1A1B064F19DB}" type="datetime1">
              <a:rPr lang="ru-RU" smtClean="0"/>
              <a:t>25.06.2014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6803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E21F0-C8DB-45AE-AE08-7617B6F97494}" type="datetime1">
              <a:rPr lang="ru-RU" smtClean="0"/>
              <a:t>25.06.2014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566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9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6" indent="0">
              <a:buNone/>
              <a:defRPr sz="2000" b="1"/>
            </a:lvl2pPr>
            <a:lvl3pPr marL="914411" indent="0">
              <a:buNone/>
              <a:defRPr sz="1801" b="1"/>
            </a:lvl3pPr>
            <a:lvl4pPr marL="1371617" indent="0">
              <a:buNone/>
              <a:defRPr sz="1600" b="1"/>
            </a:lvl4pPr>
            <a:lvl5pPr marL="1828823" indent="0">
              <a:buNone/>
              <a:defRPr sz="1600" b="1"/>
            </a:lvl5pPr>
            <a:lvl6pPr marL="2286029" indent="0">
              <a:buNone/>
              <a:defRPr sz="1600" b="1"/>
            </a:lvl6pPr>
            <a:lvl7pPr marL="2743234" indent="0">
              <a:buNone/>
              <a:defRPr sz="1600" b="1"/>
            </a:lvl7pPr>
            <a:lvl8pPr marL="3200440" indent="0">
              <a:buNone/>
              <a:defRPr sz="1600" b="1"/>
            </a:lvl8pPr>
            <a:lvl9pPr marL="3657646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6" indent="0">
              <a:buNone/>
              <a:defRPr sz="2000" b="1"/>
            </a:lvl2pPr>
            <a:lvl3pPr marL="914411" indent="0">
              <a:buNone/>
              <a:defRPr sz="1801" b="1"/>
            </a:lvl3pPr>
            <a:lvl4pPr marL="1371617" indent="0">
              <a:buNone/>
              <a:defRPr sz="1600" b="1"/>
            </a:lvl4pPr>
            <a:lvl5pPr marL="1828823" indent="0">
              <a:buNone/>
              <a:defRPr sz="1600" b="1"/>
            </a:lvl5pPr>
            <a:lvl6pPr marL="2286029" indent="0">
              <a:buNone/>
              <a:defRPr sz="1600" b="1"/>
            </a:lvl6pPr>
            <a:lvl7pPr marL="2743234" indent="0">
              <a:buNone/>
              <a:defRPr sz="1600" b="1"/>
            </a:lvl7pPr>
            <a:lvl8pPr marL="3200440" indent="0">
              <a:buNone/>
              <a:defRPr sz="1600" b="1"/>
            </a:lvl8pPr>
            <a:lvl9pPr marL="3657646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2" y="2505076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3C18D-AC9F-41CB-9F80-F46158C99FA1}" type="datetime1">
              <a:rPr lang="ru-RU" smtClean="0"/>
              <a:t>25.06.2014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9232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7D672-4392-4D37-A89C-DB12C85CB601}" type="datetime1">
              <a:rPr lang="ru-RU" smtClean="0"/>
              <a:t>25.06.2014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9313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597A1-62D3-45BC-BCC5-A5BB57F77562}" type="datetime1">
              <a:rPr lang="ru-RU" smtClean="0"/>
              <a:t>25.06.2014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256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6" indent="0">
              <a:buNone/>
              <a:defRPr sz="1401"/>
            </a:lvl2pPr>
            <a:lvl3pPr marL="914411" indent="0">
              <a:buNone/>
              <a:defRPr sz="1200"/>
            </a:lvl3pPr>
            <a:lvl4pPr marL="1371617" indent="0">
              <a:buNone/>
              <a:defRPr sz="1001"/>
            </a:lvl4pPr>
            <a:lvl5pPr marL="1828823" indent="0">
              <a:buNone/>
              <a:defRPr sz="1001"/>
            </a:lvl5pPr>
            <a:lvl6pPr marL="2286029" indent="0">
              <a:buNone/>
              <a:defRPr sz="1001"/>
            </a:lvl6pPr>
            <a:lvl7pPr marL="2743234" indent="0">
              <a:buNone/>
              <a:defRPr sz="1001"/>
            </a:lvl7pPr>
            <a:lvl8pPr marL="3200440" indent="0">
              <a:buNone/>
              <a:defRPr sz="1001"/>
            </a:lvl8pPr>
            <a:lvl9pPr marL="3657646" indent="0">
              <a:buNone/>
              <a:defRPr sz="100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7B802-A087-44F5-940D-2A182504CBBA}" type="datetime1">
              <a:rPr lang="ru-RU" smtClean="0"/>
              <a:t>25.06.2014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2921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6" indent="0">
              <a:buNone/>
              <a:defRPr sz="2800"/>
            </a:lvl2pPr>
            <a:lvl3pPr marL="914411" indent="0">
              <a:buNone/>
              <a:defRPr sz="2400"/>
            </a:lvl3pPr>
            <a:lvl4pPr marL="1371617" indent="0">
              <a:buNone/>
              <a:defRPr sz="2000"/>
            </a:lvl4pPr>
            <a:lvl5pPr marL="1828823" indent="0">
              <a:buNone/>
              <a:defRPr sz="2000"/>
            </a:lvl5pPr>
            <a:lvl6pPr marL="2286029" indent="0">
              <a:buNone/>
              <a:defRPr sz="2000"/>
            </a:lvl6pPr>
            <a:lvl7pPr marL="2743234" indent="0">
              <a:buNone/>
              <a:defRPr sz="2000"/>
            </a:lvl7pPr>
            <a:lvl8pPr marL="3200440" indent="0">
              <a:buNone/>
              <a:defRPr sz="2000"/>
            </a:lvl8pPr>
            <a:lvl9pPr marL="3657646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6" indent="0">
              <a:buNone/>
              <a:defRPr sz="1401"/>
            </a:lvl2pPr>
            <a:lvl3pPr marL="914411" indent="0">
              <a:buNone/>
              <a:defRPr sz="1200"/>
            </a:lvl3pPr>
            <a:lvl4pPr marL="1371617" indent="0">
              <a:buNone/>
              <a:defRPr sz="1001"/>
            </a:lvl4pPr>
            <a:lvl5pPr marL="1828823" indent="0">
              <a:buNone/>
              <a:defRPr sz="1001"/>
            </a:lvl5pPr>
            <a:lvl6pPr marL="2286029" indent="0">
              <a:buNone/>
              <a:defRPr sz="1001"/>
            </a:lvl6pPr>
            <a:lvl7pPr marL="2743234" indent="0">
              <a:buNone/>
              <a:defRPr sz="1001"/>
            </a:lvl7pPr>
            <a:lvl8pPr marL="3200440" indent="0">
              <a:buNone/>
              <a:defRPr sz="1001"/>
            </a:lvl8pPr>
            <a:lvl9pPr marL="3657646" indent="0">
              <a:buNone/>
              <a:defRPr sz="100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21F62-0375-47AD-A1EC-247146AC81FB}" type="datetime1">
              <a:rPr lang="ru-RU" smtClean="0"/>
              <a:t>25.06.2014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5873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93ED5-556B-4230-945B-B7EF01DC53A7}" type="datetime1">
              <a:rPr lang="ru-RU" smtClean="0"/>
              <a:t>25.06.2014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4058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899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7E077-2FBD-4BA5-9100-7160EF98DAB3}" type="datetime1">
              <a:rPr lang="ru-RU" smtClean="0"/>
              <a:t>25.06.2014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9110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0B3BE-47EE-496D-A702-BF776840435A}" type="datetime1">
              <a:rPr lang="ru-RU" smtClean="0"/>
              <a:t>25.06.2014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833A09-F001-41AC-A861-4F8B858FD0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9450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11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4" indent="-228604" algn="l" defTabSz="914411" rtl="0" eaLnBrk="1" latinLnBrk="0" hangingPunct="1">
        <a:lnSpc>
          <a:spcPct val="90000"/>
        </a:lnSpc>
        <a:spcBef>
          <a:spcPts val="1001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9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15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21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27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32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38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44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49" indent="-228604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6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11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17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23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29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34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40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46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mailto:FCPRO74@gmail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Всероссийский технический форум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64508" y="3509963"/>
            <a:ext cx="9144000" cy="1655762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сентября 2014 года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9533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9348" y="0"/>
            <a:ext cx="10515600" cy="1325563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Нормативно-правовые основания: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04730"/>
            <a:ext cx="11156096" cy="5251621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20000"/>
              </a:lnSpc>
              <a:tabLst>
                <a:tab pos="1166813" algn="l"/>
              </a:tabLst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Региональный образовательный проект «ТЕМП»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tabLst>
                <a:tab pos="1166813" algn="l"/>
              </a:tabLst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Документы Министерства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 и науки Челябинской области:</a:t>
            </a:r>
          </a:p>
          <a:p>
            <a:pPr marL="771525" indent="-4572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проведении Всероссийского технического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форума»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20 мая №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01/3672</a:t>
            </a:r>
          </a:p>
          <a:p>
            <a:pPr marL="771525" indent="-4572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Письмо  «О проведении рабочего совещания по подготовке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Всероссийского технического форума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от 9 июня 2014 № 05 – 01/4323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71525" indent="-4572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проведении Всероссийского технического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форума»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11 июня № 01/1938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делам образования города Челябинска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630238" indent="-2286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Письмо «О подготовке к Всероссийскому форуму технического творчества»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23.05.2014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16-06/2014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238" indent="-2286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Письмо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подготовке к Всероссийскому форуму технического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творчества» от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05.06.2014 № 16-06/2269</a:t>
            </a:r>
          </a:p>
          <a:p>
            <a:pPr marL="858838" indent="-4572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Заявка на участие во Всероссийском техническом форуме от 19 июня 2014 №16-06 /2496</a:t>
            </a:r>
          </a:p>
          <a:p>
            <a:pPr marL="858838" indent="-4572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«Об участии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Всероссийском форуме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творчества» от ___июня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2014 года 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2</a:t>
            </a:fld>
            <a:endParaRPr lang="ru-RU"/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7243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2" y="365127"/>
            <a:ext cx="10515600" cy="722268"/>
          </a:xfrm>
        </p:spPr>
        <p:txBody>
          <a:bodyPr>
            <a:no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Форума: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6991" y="1318998"/>
            <a:ext cx="10515600" cy="4351338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выявление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талантливой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молодёжи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охвата детей и молодёжи 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научно-техническом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творчестве 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учебно-исследовательской деятельности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условий для интеграции образования, науки 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производства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886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5142" y="0"/>
            <a:ext cx="11605051" cy="1325563"/>
          </a:xfrm>
        </p:spPr>
        <p:txBody>
          <a:bodyPr>
            <a:no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Формат Форума – </a:t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</a:t>
            </a:r>
            <a:r>
              <a:rPr lang="ru-RU" sz="36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выставочно</a:t>
            </a:r>
            <a:r>
              <a:rPr lang="ru-RU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-презентационный </a:t>
            </a:r>
            <a:r>
              <a:rPr lang="ru-RU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Форума: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3623" y="1587061"/>
            <a:ext cx="11862487" cy="2845897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Пленарное заседание на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"Инженерные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кадры России: от школы до производства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Федеральных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стажировочных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площадок по распространению современных моделей успешной социализации детей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Интерактивная выставка технического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Курсы повышения квалификации педагогов по организации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техносферы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деятельности образовательных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организаций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Мастер-классы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детей 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</a:t>
            </a:r>
          </a:p>
          <a:p>
            <a:pPr>
              <a:lnSpc>
                <a:spcPct val="10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Федеральные окружные соревнования Уральского федерального округа «Шаг в будущее»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Издание сборника образовательных программ технической направленности, реализуемых образовательными организациями Челябинской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Издание буклетов о техническом творчестве в муниципальных образованиях Челябинской области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9270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1356" y="341680"/>
            <a:ext cx="8264768" cy="1076812"/>
          </a:xfrm>
        </p:spPr>
        <p:txBody>
          <a:bodyPr>
            <a:no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Общий вид выставочных зон (ячеек) интерактивной выставки</a:t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(внутри ДС «Юность»)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7751" y="341680"/>
            <a:ext cx="3753966" cy="5009965"/>
          </a:xfrm>
          <a:prstGeom prst="rect">
            <a:avLst/>
          </a:prstGeom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5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647" y="1841501"/>
            <a:ext cx="6743700" cy="451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877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6289" y="241558"/>
            <a:ext cx="11283776" cy="85819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Тематика выставочных зон (ячеек) интерактивной выставки г. Челябинска (внутри ДС «Юность»):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289" y="1552381"/>
            <a:ext cx="11444414" cy="4922559"/>
          </a:xfrm>
        </p:spPr>
        <p:txBody>
          <a:bodyPr>
            <a:normAutofit/>
          </a:bodyPr>
          <a:lstStyle/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«Город Челябинск. Техническое творчество дошкольников»</a:t>
            </a:r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«Город Челябинск. Технологическое направление»</a:t>
            </a:r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«Город Челябинск. Естественно-научное направление»</a:t>
            </a:r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«Город Челябинск. Лаборатории робототехники»</a:t>
            </a:r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«Город Челябинск. Мероприятия по техническому творчеству для школьников»</a:t>
            </a:r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«Город Челябинск. Учебно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исследовательская деятельность учащихся»</a:t>
            </a:r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«Город Челябинск.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Стажировочная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площадка по распространению успешных моделей социализации детей»</a:t>
            </a:r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«Город Челябинск. Кадровые ресурсы»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9034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4778" y="213677"/>
            <a:ext cx="11800703" cy="918393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выставочной зоны (ячейки) интерактивной выставки 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«Город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Челябинск. 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Техническое творчество дошкольников»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83059" y="1490416"/>
            <a:ext cx="11207580" cy="4206049"/>
          </a:xfrm>
        </p:spPr>
        <p:txBody>
          <a:bodyPr>
            <a:normAutofit lnSpcReduction="10000"/>
          </a:bodyPr>
          <a:lstStyle/>
          <a:p>
            <a:pPr marL="514350" indent="-514350" algn="just">
              <a:buAutoNum type="arabicPeriod"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Презентация городских мероприятий для дошкольников:</a:t>
            </a:r>
            <a:endParaRPr lang="ru-RU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42925" indent="-228600" algn="just">
              <a:buFont typeface="Wingdings" panose="05000000000000000000" pitchFamily="2" charset="2"/>
              <a:buChar char="ü"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Городские интеллектуальные состязания старших дошкольников «Почемучки»</a:t>
            </a:r>
          </a:p>
          <a:p>
            <a:pPr marL="542925" indent="-228600" algn="just">
              <a:buFont typeface="Wingdings" panose="05000000000000000000" pitchFamily="2" charset="2"/>
              <a:buChar char="ü"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Городской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Лего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-фестиваль для детей старшего дошкольного возраста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Презентация программ дополнительного образования для дошкольников по техническому творчеству: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30238" indent="-228600" algn="just">
              <a:buFont typeface="Wingdings" panose="05000000000000000000" pitchFamily="2" charset="2"/>
              <a:buChar char="ü"/>
            </a:pPr>
            <a:r>
              <a:rPr lang="ru-RU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Легоконструирование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30238" indent="-228600" algn="just">
              <a:buFont typeface="Wingdings" panose="05000000000000000000" pitchFamily="2" charset="2"/>
              <a:buChar char="ü"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Исследовательская деятельность дошкольников: Мир научных развлечений, Конструкторы знаток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7896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350" y="21300"/>
            <a:ext cx="12006649" cy="695391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выставочной зоны (ячейки) интерактивной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выставки «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Челябинск.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Технологическое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613415"/>
            <a:ext cx="12192000" cy="6700175"/>
          </a:xfrm>
        </p:spPr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Презентация </a:t>
            </a: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экспонатов предметной лаборатории </a:t>
            </a: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«Инженерные технологии» </a:t>
            </a: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МБОУ лицей №11:</a:t>
            </a:r>
          </a:p>
          <a:p>
            <a:pPr marL="344487" lvl="1" indent="-285750"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Аппарат выращивания кристаллов в условиях школьного кабинета физики;</a:t>
            </a:r>
          </a:p>
          <a:p>
            <a:pPr marL="344487" lvl="1" indent="-285750"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Действующая модель зарядного устройства для автомобильной аккумуляторной батареи с нестандартным механизмом автоматического отклонения по достижении оптимального заряда;</a:t>
            </a:r>
          </a:p>
          <a:p>
            <a:pPr marL="344487" lvl="1" indent="-285750"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Действующая модель автоматического проветривания теплиц.</a:t>
            </a:r>
          </a:p>
          <a:p>
            <a:pPr marL="344487" lvl="1" indent="-285750"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Аппарат для автоматического полива комнатных растений.</a:t>
            </a:r>
          </a:p>
          <a:p>
            <a:pPr marL="371475" lvl="1" indent="-285750"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Светофор – спутник технического </a:t>
            </a: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прогресса.</a:t>
            </a:r>
          </a:p>
          <a:p>
            <a:pPr marL="0" lvl="1" indent="0" algn="just">
              <a:lnSpc>
                <a:spcPct val="120000"/>
              </a:lnSpc>
              <a:buNone/>
            </a:pP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ru-RU" sz="1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Презентация лаборатории «Современные технологии» МБОУ лицей № 31;</a:t>
            </a:r>
            <a:endParaRPr lang="ru-RU" sz="1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Презентация </a:t>
            </a: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предметной лаборатории «Технология» МАОУ лицей № 142:</a:t>
            </a:r>
          </a:p>
          <a:p>
            <a:pPr marL="358775" indent="-228600"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Общий видеоролик о лицее с информацией о результатах по направлениям («ОО «Технология», ИКТ);</a:t>
            </a:r>
          </a:p>
          <a:p>
            <a:pPr marL="358775" indent="-228600"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Презентация Проектной работы Д. Абросимова «Маркетри» (практическая часть, описательная часть, видеоролик);</a:t>
            </a:r>
          </a:p>
          <a:p>
            <a:pPr marL="358775" indent="-228600"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Презентация электронных учебных пособий (Куклина А. «Кулинария для всех», по материаловедению швейного производства (CD-диск)</a:t>
            </a:r>
          </a:p>
          <a:p>
            <a:pPr marL="358775" indent="-22860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Выставка презентация электронной программы «Рейтинг участника внеурочной деятельности» в операционной системе </a:t>
            </a: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WINDOWS</a:t>
            </a:r>
          </a:p>
          <a:p>
            <a:pPr marL="130175" indent="0" algn="just">
              <a:lnSpc>
                <a:spcPct val="100000"/>
              </a:lnSpc>
              <a:buNone/>
            </a:pP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Презентация лаборатории информатики и ИКТ МАОУ лицей №97</a:t>
            </a:r>
            <a:endParaRPr lang="ru-RU" sz="1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ru-RU" sz="16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1874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4270" y="1160934"/>
            <a:ext cx="11009870" cy="556054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Презентация экспонатов предметной лаборатории МБОУ лицей № 120:</a:t>
            </a:r>
          </a:p>
          <a:p>
            <a:pPr marL="358775" indent="-22860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Действующие механические модели – занимательная механика</a:t>
            </a:r>
          </a:p>
          <a:p>
            <a:pPr marL="358775" indent="-22860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Светильник с эффектом литофания</a:t>
            </a:r>
          </a:p>
          <a:p>
            <a:pPr marL="358775" indent="-22860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Декоративное панно</a:t>
            </a:r>
          </a:p>
          <a:p>
            <a:pPr marL="358775" indent="-22860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Универсальный компрессор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 Презентация технологий, используемых в учреждениях дополнительного образования детей в городе Челябинске: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Презентация поточной линии для изготовления аэродинамических поверхностей летающих моделей из </a:t>
            </a:r>
            <a:r>
              <a:rPr lang="ru-RU" sz="1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пенополистирола</a:t>
            </a: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(технологические устройства), используемой в МАУДОД ДДТ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7. Презентация ресурсного центра «Машиностроение» МАУДОД ДПШ:</a:t>
            </a:r>
          </a:p>
          <a:p>
            <a:pPr marL="285750" lvl="1" indent="-28575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Презентационный видеоролик работы станков с ЧПУ</a:t>
            </a:r>
          </a:p>
          <a:p>
            <a:pPr marL="285750" lvl="1" indent="-28575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Выставочные модели, выполненные на станках с ЧПУ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9</a:t>
            </a:fld>
            <a:endParaRPr lang="ru-RU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07651" y="443042"/>
            <a:ext cx="11383108" cy="344978"/>
          </a:xfrm>
        </p:spPr>
        <p:txBody>
          <a:bodyPr>
            <a:no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выставочной зоны (ячейки) интерактивной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выставки «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Челябинск.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Технологическое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направление»</a:t>
            </a:r>
          </a:p>
        </p:txBody>
      </p:sp>
    </p:spTree>
    <p:extLst>
      <p:ext uri="{BB962C8B-B14F-4D97-AF65-F5344CB8AC3E}">
        <p14:creationId xmlns:p14="http://schemas.microsoft.com/office/powerpoint/2010/main" val="3243177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876" y="205439"/>
            <a:ext cx="11682046" cy="455490"/>
          </a:xfrm>
        </p:spPr>
        <p:txBody>
          <a:bodyPr>
            <a:no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выставочной зоны (ячейки) интерактивной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выставки «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Челябинск.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Естественно-научное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6786" y="1005622"/>
            <a:ext cx="11022227" cy="5533291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 Презентация лабораторий естественно-научного содержания, действующих на базе общеобразовательных организаций: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42925" indent="-228600" algn="just">
              <a:buFont typeface="Wingdings" panose="05000000000000000000" pitchFamily="2" charset="2"/>
              <a:buChar char="ü"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Презентация лаборатории «Химия плюс» МАОУ лицей № 77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44500" indent="-228600" algn="just">
              <a:buFont typeface="Wingdings" panose="05000000000000000000" pitchFamily="2" charset="2"/>
              <a:buChar char="ü"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Презентация лаборатории «Эколого-биологическая» МАОУ лицей № 102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Презентация естественно-научного направления, в учреждениях дополнительного образования детей города Челябинска: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44500" indent="-228600" algn="just">
              <a:buFont typeface="Wingdings" panose="05000000000000000000" pitchFamily="2" charset="2"/>
              <a:buChar char="ü"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Презентация Экологического марафона МБУДОД ЦДЭ г. Челябинска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44500" indent="-228600" algn="just">
              <a:buFont typeface="Wingdings" panose="05000000000000000000" pitchFamily="2" charset="2"/>
              <a:buChar char="ü"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Презентация проекта «Основы учебного физического эксперимента» МАУДОД ДДТ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134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2370" y="180383"/>
            <a:ext cx="11699630" cy="490660"/>
          </a:xfrm>
        </p:spPr>
        <p:txBody>
          <a:bodyPr>
            <a:no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выставочной зоны (ячейки) интерактивной выставки Город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Челябинск. «Лаборатории робототехники»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4006" y="807567"/>
            <a:ext cx="11967993" cy="6050433"/>
          </a:xfrm>
        </p:spPr>
        <p:txBody>
          <a:bodyPr>
            <a:normAutofit fontScale="475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sz="3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20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33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Робототехническое направление в общеобразовательных организациях города Челябинска: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33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Презентация работы центра образовательной робототехники МАОУ СОШ № 14:</a:t>
            </a:r>
          </a:p>
          <a:p>
            <a:pPr marL="444500" lvl="1" indent="-173038" algn="just">
              <a:lnSpc>
                <a:spcPct val="120000"/>
              </a:lnSpc>
            </a:pPr>
            <a:r>
              <a:rPr lang="ru-RU" sz="33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Модели из конструкторов </a:t>
            </a:r>
            <a:r>
              <a:rPr lang="ru-RU" sz="33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Лего</a:t>
            </a:r>
            <a:r>
              <a:rPr lang="ru-RU" sz="33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3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Фишертехник</a:t>
            </a:r>
            <a:r>
              <a:rPr lang="ru-RU" sz="33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3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Тетрикс</a:t>
            </a:r>
            <a:r>
              <a:rPr lang="ru-RU" sz="33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Построй свою историю</a:t>
            </a:r>
          </a:p>
          <a:p>
            <a:pPr marL="444500" lvl="1" indent="-173038" algn="just">
              <a:lnSpc>
                <a:spcPct val="120000"/>
              </a:lnSpc>
            </a:pPr>
            <a:r>
              <a:rPr lang="ru-RU" sz="33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Фотографии с уроков, занятий кружка, соревнований, буклеты</a:t>
            </a:r>
          </a:p>
          <a:p>
            <a:pPr marL="444500" lvl="1" indent="-173038" algn="just">
              <a:lnSpc>
                <a:spcPct val="120000"/>
              </a:lnSpc>
            </a:pPr>
            <a:r>
              <a:rPr lang="ru-RU" sz="33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Методическая литература: Программы для начальной школы, дополнительного образования, уроков технологии с робототехникой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33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Презентация работы центра образовательной робототехники МАОУ лицей № 142:</a:t>
            </a:r>
          </a:p>
          <a:p>
            <a:pPr marL="444500" lvl="1" indent="-173038" algn="just">
              <a:lnSpc>
                <a:spcPct val="120000"/>
              </a:lnSpc>
            </a:pPr>
            <a:r>
              <a:rPr lang="ru-RU" sz="33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Роботизированные модели из конструктора ЛЕГО</a:t>
            </a:r>
          </a:p>
          <a:p>
            <a:pPr marL="444500" lvl="1" indent="-173038" algn="just">
              <a:lnSpc>
                <a:spcPct val="120000"/>
              </a:lnSpc>
            </a:pPr>
            <a:r>
              <a:rPr lang="ru-RU" sz="33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Видеопрезентация</a:t>
            </a:r>
            <a:r>
              <a:rPr lang="ru-RU" sz="33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работы Центра</a:t>
            </a:r>
          </a:p>
          <a:p>
            <a:pPr marL="271463" lvl="1" indent="-257175"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33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Презентация работы центра образовательной робототехники МБОУ(СКО) школа-интерната II вида № 12 г. Челябинска;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33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2. Презентация робототехнического направления в учреждениях дополнительного образования города Челябинска: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33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Презентация работы детского объединения по робототехнике МУДОД ЦВР «Истоки»:</a:t>
            </a:r>
          </a:p>
          <a:p>
            <a:pPr marL="444500" indent="-173038" algn="just">
              <a:lnSpc>
                <a:spcPct val="120000"/>
              </a:lnSpc>
            </a:pPr>
            <a:r>
              <a:rPr lang="ru-RU" sz="33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Видеопрезентация</a:t>
            </a:r>
            <a:r>
              <a:rPr lang="ru-RU" sz="33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работы детского объединения по робототехнике МУДОД ЦВР «Истоки»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33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Презентации лаборатории «Робототехники» МАУДОД ДПШ;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33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Презентация </a:t>
            </a:r>
            <a:r>
              <a:rPr lang="ru-RU" sz="33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Лего</a:t>
            </a:r>
            <a:r>
              <a:rPr lang="ru-RU" sz="33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- лаборатории МБУДОД ЦДТ </a:t>
            </a:r>
            <a:r>
              <a:rPr lang="ru-RU" sz="33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г.Челябинска</a:t>
            </a:r>
            <a:r>
              <a:rPr lang="ru-RU" sz="33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542925" lvl="1" indent="-271463" algn="just">
              <a:lnSpc>
                <a:spcPct val="120000"/>
              </a:lnSpc>
            </a:pPr>
            <a:r>
              <a:rPr lang="ru-RU" sz="33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АРМ для проведения соревнований </a:t>
            </a:r>
            <a:r>
              <a:rPr lang="ru-RU" sz="33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легороботов</a:t>
            </a:r>
            <a:r>
              <a:rPr lang="ru-RU" sz="33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3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1046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5831" y="111211"/>
            <a:ext cx="11846169" cy="490154"/>
          </a:xfrm>
        </p:spPr>
        <p:txBody>
          <a:bodyPr>
            <a:no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выставочной зоны (ячейки) интерактивной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выставки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Челябинск Мероприятия по техническому творчеству для школьников»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2916" y="963827"/>
            <a:ext cx="11846169" cy="6067168"/>
          </a:xfrm>
        </p:spPr>
        <p:txBody>
          <a:bodyPr vert="horz" lIns="36000" tIns="81280" rIns="36000" bIns="81280" rtlCol="0">
            <a:noAutofit/>
          </a:bodyPr>
          <a:lstStyle/>
          <a:p>
            <a:pPr marL="0" indent="0" defTabSz="358775">
              <a:lnSpc>
                <a:spcPct val="100000"/>
              </a:lnSpc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«Городской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открытый Фестиваля технического творчества»</a:t>
            </a:r>
          </a:p>
          <a:p>
            <a:pPr marL="542925" indent="-271463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МБУДОД ДЮСШ по техническим видам спорта:</a:t>
            </a:r>
          </a:p>
          <a:p>
            <a:pPr marL="557212" indent="-28575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Первенства города по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ракетомодельному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спорту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57212" indent="-28575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«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Техноград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542925" indent="-271463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МАУДОД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ДПШ:</a:t>
            </a:r>
          </a:p>
          <a:p>
            <a:pPr marL="557212" indent="-28575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олимпиады по техническому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творчеству: (Направление авиамодельное, Направление автомодельное, Направление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робототехникое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Направление радиоэлектроники, Направление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 –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коммуникационное)</a:t>
            </a:r>
          </a:p>
          <a:p>
            <a:pPr marL="557212" indent="-285750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МБОУ лицея № 31:</a:t>
            </a:r>
          </a:p>
          <a:p>
            <a:pPr marL="557212" indent="-28575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Олимпиада по компьютерной графики</a:t>
            </a:r>
          </a:p>
          <a:p>
            <a:pPr marL="542925" indent="-228600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МБУДОД ДЮЦ Ленинского района:</a:t>
            </a:r>
          </a:p>
          <a:p>
            <a:pPr marL="644525" indent="-285750">
              <a:lnSpc>
                <a:spcPct val="100000"/>
              </a:lnSpc>
              <a:buFont typeface="Wingdings" panose="05000000000000000000" pitchFamily="2" charset="2"/>
              <a:buChar char="§"/>
              <a:tabLst>
                <a:tab pos="358775" algn="l"/>
              </a:tabLst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радиотехнического направления Городского открытого фестиваля технического творчества</a:t>
            </a:r>
          </a:p>
          <a:p>
            <a:pPr marL="644525" indent="-285750" defTabSz="358775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участника Радиотехнического направления Городской открытой олимпиады по техническому творчеству МБСКОУ школа-интернат № 4</a:t>
            </a:r>
          </a:p>
          <a:p>
            <a:pPr marL="0" indent="0" defTabSz="358775">
              <a:lnSpc>
                <a:spcPct val="100000"/>
              </a:lnSpc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Соревнования по автомодельному спорту:</a:t>
            </a:r>
          </a:p>
          <a:p>
            <a:pPr marL="644525" indent="-285750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МБУДОД Центр детско-юношеский г. Челябинска:</a:t>
            </a:r>
          </a:p>
          <a:p>
            <a:pPr marL="644525" indent="-28575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Классы моделей автомобилей</a:t>
            </a:r>
          </a:p>
          <a:p>
            <a:pPr marL="644525" indent="-28575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Видеофильм о соревнованиях по автомодельному спорту в классах трассовых и радиоуправляемых моделей автомобилей.</a:t>
            </a:r>
          </a:p>
          <a:p>
            <a:endParaRPr lang="ru-RU" sz="1800" dirty="0" smtClean="0"/>
          </a:p>
          <a:p>
            <a:pPr marL="0" indent="0">
              <a:lnSpc>
                <a:spcPct val="100000"/>
              </a:lnSpc>
              <a:buNone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5513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1275" y="699059"/>
            <a:ext cx="11652421" cy="450421"/>
          </a:xfrm>
        </p:spPr>
        <p:txBody>
          <a:bodyPr>
            <a:no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выставочной зоны (ячейки) интерактивной выставки Город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Челябинск. Учебно-исследовательская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учащихся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1275" y="1692877"/>
            <a:ext cx="11652421" cy="3126258"/>
          </a:xfrm>
        </p:spPr>
        <p:txBody>
          <a:bodyPr/>
          <a:lstStyle/>
          <a:p>
            <a:pPr marL="0" lvl="0" indent="0" algn="just">
              <a:spcAft>
                <a:spcPts val="0"/>
              </a:spcAft>
              <a:buAutoNum type="arabicPeriod"/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Презентация Челябинского городского Координационного центра научно-технического творчества молодежи Южно-Уральской интеллектуально-социальной программы для молодежи «Шаг в будущее – Созвездие НТТМ»</a:t>
            </a:r>
          </a:p>
          <a:p>
            <a:pPr marL="0" lvl="0" indent="0" algn="just">
              <a:spcAft>
                <a:spcPts val="0"/>
              </a:spcAft>
              <a:buAutoNum type="arabicPeriod"/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Презентация Челябинского Научного общества учащихся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1581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5716" y="460781"/>
            <a:ext cx="11086068" cy="1055902"/>
          </a:xfrm>
        </p:spPr>
        <p:txBody>
          <a:bodyPr>
            <a:no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выставочной зоны (ячейки) интерактивной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выставки «Город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Челябинск.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Стажировочная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площадка по распространению успешных моделей социализации детей»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2" y="1643448"/>
            <a:ext cx="10515600" cy="4187525"/>
          </a:xfrm>
        </p:spPr>
        <p:txBody>
          <a:bodyPr>
            <a:normAutofit/>
          </a:bodyPr>
          <a:lstStyle/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Презентация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Стажировочной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площадки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Видеоролик о работе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Стажировочной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площадке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Презентация лаборатории 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CAD CAM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прототипирования</a:t>
            </a:r>
            <a:endParaRPr lang="ru-RU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Презентация лаборатории инновационной электроники (демонстрация обучающих стендов)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 Выставка методических продуктов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Стажировочной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площадки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9566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1150" y="430296"/>
            <a:ext cx="10515600" cy="648129"/>
          </a:xfrm>
        </p:spPr>
        <p:txBody>
          <a:bodyPr>
            <a:no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выставочной зоны (ячейки) интерактивной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выставки «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Челябинск.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Кадровые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ресурсы»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6561" y="877330"/>
            <a:ext cx="11664779" cy="5721177"/>
          </a:xfrm>
        </p:spPr>
        <p:txBody>
          <a:bodyPr>
            <a:normAutofit fontScale="77500" lnSpcReduction="20000"/>
          </a:bodyPr>
          <a:lstStyle/>
          <a:p>
            <a:pPr marL="0" lvl="0" indent="0">
              <a:lnSpc>
                <a:spcPct val="120000"/>
              </a:lnSpc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организованные для педагогов, реализующих программы детского технического творчества: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ДПО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УМЦ: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Конкурсы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методические мероприятия для профессионального педагогического сообщества города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Челябинска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Презентация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городских объединений учителей физики, химии, биологии, информатики и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20000"/>
              </a:lnSpc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деятельности МАУДОД ДПШ: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Презентация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городских объединений педагогов дополнительного образования по технической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направленности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Презентация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Стажировочной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площадки (Программы стажировки педагогических кадров, методические мероприятия: конференции, семинары, круглые столы, конкурсы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1314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0065" y="365126"/>
            <a:ext cx="11850130" cy="660485"/>
          </a:xfrm>
        </p:spPr>
        <p:txBody>
          <a:bodyPr>
            <a:noAutofit/>
          </a:bodyPr>
          <a:lstStyle/>
          <a:p>
            <a:pPr lvl="0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Тематическое содержание выставки на площади перед ДС «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Юность»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спортивно – технической направленности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0065" y="1173892"/>
            <a:ext cx="11640065" cy="5684108"/>
          </a:xfrm>
        </p:spPr>
        <p:txBody>
          <a:bodyPr>
            <a:normAutofit fontScale="92500" lnSpcReduction="20000"/>
          </a:bodyPr>
          <a:lstStyle/>
          <a:p>
            <a:pPr marL="0" lv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ru-RU" sz="2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Авиамоделирование</a:t>
            </a:r>
            <a:r>
              <a:rPr lang="ru-RU" sz="2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542925" lvl="0" indent="-228600" algn="just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Аэродинамическая модель исследования потоков вентиляционных систем (МБОУ лицей № 11 г. Челябинска)</a:t>
            </a:r>
          </a:p>
          <a:p>
            <a:pPr marL="542925" lvl="0" indent="-228600" algn="just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Выставочные авиамодели (МАУДОД ДПШ)</a:t>
            </a:r>
          </a:p>
          <a:p>
            <a:pPr marL="0" lv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ru-RU" sz="2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ru-RU" sz="2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Ракетомоделирование</a:t>
            </a:r>
            <a:r>
              <a:rPr lang="ru-RU" sz="2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542925" lvl="0" indent="-228600" algn="just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Действующая модель турбореактивного двигателя (МБОУ лицей № 11 г. Челябинска)</a:t>
            </a:r>
          </a:p>
          <a:p>
            <a:pPr marL="542925" lvl="0" indent="-228600" algn="just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Запуск ракеты с подводного старта (МБОУ лицей № 11 г. Челябинска)</a:t>
            </a:r>
          </a:p>
          <a:p>
            <a:pPr marL="542925" lvl="0" indent="-228600" algn="just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Модели ракет (МБУДОД ДЮСШ по техническим видам спорта)</a:t>
            </a:r>
          </a:p>
          <a:p>
            <a:pPr marL="0" lv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ru-RU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ru-RU" sz="2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Автомоделирование</a:t>
            </a:r>
            <a:r>
              <a:rPr lang="ru-RU" sz="2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542925" indent="-22860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Радиоуправляемые модели автомобилей (МБУДОД Центр детско-юношеский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г.Челябинска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Тракторозаводский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район</a:t>
            </a:r>
            <a:r>
              <a:rPr lang="ru-RU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sz="2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42925" indent="-22860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Показательные выступления по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автомногоборью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(автомобиль ВАЗ 2107) необходима площадка 25 х 25 метров (МБУДОД ДЮСШ по техническим видам спорта</a:t>
            </a:r>
            <a:r>
              <a:rPr lang="ru-RU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sz="2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432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5649" y="130348"/>
            <a:ext cx="11765691" cy="709912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Предложения по проведению мастер-классов для обучающихся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4385" y="1062681"/>
            <a:ext cx="11368217" cy="5795319"/>
          </a:xfrm>
        </p:spPr>
        <p:txBody>
          <a:bodyPr>
            <a:normAutofit/>
          </a:bodyPr>
          <a:lstStyle/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«Паяние и лужение», Коновалов Юрий Николаевич, педагог дополнительного образования МБСКОУ школа-интернат № 4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«Изготовление авиамодели из картона и потолочной плитки», Лебедев Геннадий Егорович, педагог дополнительного образования МАОУ лицей № 97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«Маркетри – инкрустация по дереву», Пятин Александр Валерьевич, учитель технологии МАОУ лицей №142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«Изготовление модели автомобиля с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резино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-мотором», Тимофеев Владимир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Акендинович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педагог дополнительного образования МБУДОД Центр детско-юношеский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г.Челябинска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«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Кегельринг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 - варианты траектории, Юсупова Ирина Анатольевна, педагог дополнительного образования МБОУСОШ № 131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6527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6563" y="757366"/>
            <a:ext cx="11763632" cy="5964110"/>
          </a:xfrm>
        </p:spPr>
        <p:txBody>
          <a:bodyPr>
            <a:normAutofit fontScale="62500" lnSpcReduction="20000"/>
          </a:bodyPr>
          <a:lstStyle/>
          <a:p>
            <a:pPr marL="514350" lvl="0" indent="-514350" algn="just">
              <a:lnSpc>
                <a:spcPct val="12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«Робототехника в образовательной деятельности общеобразовательного учреждения»,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Специаличсты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МАОУ лицей №142, Власова Ольга Сергеевна, руководитель Центра образовательной робототехники, Малицкий Артем Евгеньевич, учитель информатики и технологии, Павлова Наталья Ивановна, учитель физики высшей категории, Чудина Татьяна Васильевна, учитель начальных классов</a:t>
            </a:r>
          </a:p>
          <a:p>
            <a:pPr marL="514350" lvl="0" indent="-514350" algn="just">
              <a:lnSpc>
                <a:spcPct val="12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«Работа с тестовой оболочкой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Test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Maker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 2.35»,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Китунович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Вера Ивановна, учитель технологии высшей категории МАОУ лицей №142 </a:t>
            </a:r>
          </a:p>
          <a:p>
            <a:pPr marL="514350" lvl="0" indent="-514350" algn="just">
              <a:lnSpc>
                <a:spcPct val="12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«Особенности проектной и учебно-исследовательской деятельности учащихся основной школы»,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Шерстобитова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Елена Васильевна, учитель физики МБОУ лицея № 11 г. Челябинска</a:t>
            </a:r>
          </a:p>
          <a:p>
            <a:pPr marL="514350" lvl="0" indent="-514350" algn="just">
              <a:lnSpc>
                <a:spcPct val="12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«АРМ для проведения соревнований по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легороботам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», Кузнецов Виктор Петрович, педагог дополнительного образования ЦДТ г. Челябинска </a:t>
            </a:r>
          </a:p>
          <a:p>
            <a:pPr marL="514350" lvl="0" indent="-514350" algn="just">
              <a:lnSpc>
                <a:spcPct val="12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«Изготовление модели ракеты», Зайцев Александр Михайлович, тренер преподаватель МБУДОД ДЮСШ по техническим видам спорта г. Челябинска</a:t>
            </a:r>
          </a:p>
          <a:p>
            <a:pPr marL="514350" lvl="0" indent="-514350" algn="just">
              <a:lnSpc>
                <a:spcPct val="12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«Использование конструктора «Построй свою историю» в образовательной деятельности в начальной школе» Шаламова Ольга Алексеевна, педагог дополнительного образования МАОУ СОШ № 14 г. Челябинск </a:t>
            </a:r>
          </a:p>
          <a:p>
            <a:pPr marL="514350" lvl="0" indent="-514350" algn="just">
              <a:lnSpc>
                <a:spcPct val="12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«Подготовка к соревнованиям по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робототехник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Скорочкина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Марина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Расуловна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педагог дополнительного образования МАОУ СОШ № 14 г. Челябинск </a:t>
            </a:r>
          </a:p>
          <a:p>
            <a:pPr marL="514350" lvl="0" indent="-514350" algn="just">
              <a:lnSpc>
                <a:spcPct val="12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«Конструкторы фирмы «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fischertechnik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 на уроках технологии» учитель физики педагог дополнительного образования МАОУ СОШ № 14 г. Челябинск 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Лужнова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Галина Васильевна</a:t>
            </a: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18</a:t>
            </a:fld>
            <a:endParaRPr lang="ru-RU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95649" y="130348"/>
            <a:ext cx="11765691" cy="709912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Предложения по проведению мастер-классов для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198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2" y="365126"/>
            <a:ext cx="10789506" cy="895264"/>
          </a:xfrm>
        </p:spPr>
        <p:txBody>
          <a:bodyPr>
            <a:no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буклета о техническом творчестве и естественно-научной деятельности в городе Челябинске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7773" y="1136822"/>
            <a:ext cx="11467070" cy="504014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Разделы буклета:</a:t>
            </a:r>
          </a:p>
          <a:p>
            <a:pPr marL="0" indent="0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Проекты города Челябинска:</a:t>
            </a:r>
          </a:p>
          <a:p>
            <a:pPr marL="542925" indent="-22860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в дошкольном образовании</a:t>
            </a:r>
          </a:p>
          <a:p>
            <a:pPr marL="542925" indent="-22860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для школьников:</a:t>
            </a:r>
          </a:p>
          <a:p>
            <a:pPr marL="989013" indent="-228600">
              <a:buFont typeface="Wingdings" panose="05000000000000000000" pitchFamily="2" charset="2"/>
              <a:buChar char="§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Фестиваль - выставка по начальному техническому творчеству</a:t>
            </a:r>
          </a:p>
          <a:p>
            <a:pPr marL="989013" indent="-228600">
              <a:buFont typeface="Wingdings" panose="05000000000000000000" pitchFamily="2" charset="2"/>
              <a:buChar char="§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Городской открытый фестиваль по техническому творчеству</a:t>
            </a:r>
          </a:p>
          <a:p>
            <a:pPr marL="989013" indent="-228600">
              <a:buFont typeface="Wingdings" panose="05000000000000000000" pitchFamily="2" charset="2"/>
              <a:buChar char="§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Экологический марафон</a:t>
            </a:r>
          </a:p>
          <a:p>
            <a:pPr marL="989013" indent="-228600">
              <a:buFont typeface="Wingdings" panose="05000000000000000000" pitchFamily="2" charset="2"/>
              <a:buChar char="§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Первенство по автомодельному спорту (трассовый моделизм)</a:t>
            </a:r>
          </a:p>
          <a:p>
            <a:pPr marL="0" indent="0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Исследовательская деятельность учащихся:</a:t>
            </a:r>
          </a:p>
          <a:p>
            <a:pPr marL="989013" indent="-228600">
              <a:buFont typeface="Wingdings" panose="05000000000000000000" pitchFamily="2" charset="2"/>
              <a:buChar char="§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«Шаг в будущее»</a:t>
            </a:r>
          </a:p>
          <a:p>
            <a:pPr marL="989013" indent="-228600">
              <a:buFont typeface="Wingdings" panose="05000000000000000000" pitchFamily="2" charset="2"/>
              <a:buChar char="§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Научное общество учащихся города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Челябинска</a:t>
            </a:r>
          </a:p>
          <a:p>
            <a:pPr marL="989013" indent="-228600">
              <a:buFont typeface="Wingdings" panose="05000000000000000000" pitchFamily="2" charset="2"/>
              <a:buChar char="§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60413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(Продолжение на следующем слайде…)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577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2" y="432486"/>
            <a:ext cx="10515600" cy="574447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 в профессии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Аэрокосмическое направление:</a:t>
            </a:r>
          </a:p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Бетин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Александр Иванович</a:t>
            </a:r>
          </a:p>
          <a:p>
            <a:pPr marL="0" indent="0">
              <a:buNone/>
            </a:pP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Ракетомоделизм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Ганенко Александр Сергеевич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Тарасов Владимир Иванович</a:t>
            </a:r>
          </a:p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Переверов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Михаил Викторович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Авиамоделизм: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Авдонькин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Владимир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Яковлевич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Кауфман Роман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Леопольдович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Зайцев Александр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Михайлович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(Продолжение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следующем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слайде…)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3544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2" y="333632"/>
            <a:ext cx="10515600" cy="5843331"/>
          </a:xfrm>
        </p:spPr>
        <p:txBody>
          <a:bodyPr>
            <a:normAutofit fontScale="92500" lnSpcReduction="20000"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Автомодельное направление: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Тимофеев Владимир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Аккендинович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Стефанцов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Александр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Сергеевич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Ульянов Владимир Анатольевич</a:t>
            </a:r>
          </a:p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Гиндуллин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Мавлит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Талипович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Денисенко Владимир Андреевич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Лебедев Геннадий Егорович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Радионаправление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Сучилов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Геннадий С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пиридонович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Туганов Михаил Леонидович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Смолин Николай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Михайлович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Коновалов Юрий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Николаевич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(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Продолжение на следующем слайде…)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632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8072" y="247950"/>
            <a:ext cx="10515600" cy="6016926"/>
          </a:xfrm>
        </p:spPr>
        <p:txBody>
          <a:bodyPr>
            <a:norm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Легоробототехника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Коломиец Павел Сергеевич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Ермакова Ирина Васильевна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Лужнова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Галина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Васильевна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Власова Ольга Сергеевна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Начальное моделирование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Коробинцева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Галина Евгеньевна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коммуникационные технологии (программирование, веб-дизайн, 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моделирование)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Погодин Александр Петрович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Кузнецов Виктор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Петрович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(Продолжение на следующем слайде…)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7899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8072" y="247950"/>
            <a:ext cx="10515600" cy="6016926"/>
          </a:xfrm>
        </p:spPr>
        <p:txBody>
          <a:bodyPr>
            <a:norm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Естественно-научное направление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………..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и инженерная технология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………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(Продолжение на следующем слайде…)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4033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естественнонаучного направления</a:t>
            </a:r>
            <a:r>
              <a:rPr lang="ru-RU" i="1" dirty="0" smtClean="0"/>
              <a:t/>
            </a:r>
            <a:br>
              <a:rPr lang="ru-RU" i="1" dirty="0" smtClean="0"/>
            </a:br>
            <a:endParaRPr lang="ru-RU" i="1" dirty="0"/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4" indent="-342904" algn="just">
              <a:buFont typeface="+mj-lt"/>
              <a:buAutoNum type="arabicPeriod"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Презентация лаборатории «Химия плюс» МАОУ лицей № 77;</a:t>
            </a:r>
            <a:endParaRPr lang="ru-RU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4" indent="-342904" algn="just">
              <a:buFont typeface="+mj-lt"/>
              <a:buAutoNum type="arabicPeriod"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Презентация лаборатории «Эколого-биологическая» МАОУ лицей № 102.</a:t>
            </a:r>
            <a:endParaRPr lang="ru-RU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Презентация естественно-научного направления, в учреждениях дополнительного образования детей города Челябинска:</a:t>
            </a:r>
            <a:endParaRPr lang="ru-RU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4" indent="-342904" algn="just">
              <a:buFont typeface="+mj-lt"/>
              <a:buAutoNum type="arabicPeriod"/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Презентация Экологического марафона МБУДОД ЦДЭ г. Челябинска</a:t>
            </a:r>
            <a:endParaRPr lang="ru-RU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1121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838202" y="365126"/>
            <a:ext cx="10515600" cy="796410"/>
          </a:xfrm>
        </p:spPr>
        <p:txBody>
          <a:bodyPr>
            <a:normAutofit fontScale="90000"/>
          </a:bodyPr>
          <a:lstStyle/>
          <a:p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Лаборатории «Технологии»</a:t>
            </a:r>
            <a:b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4778" y="985366"/>
            <a:ext cx="11677135" cy="4351338"/>
          </a:xfrm>
        </p:spPr>
        <p:txBody>
          <a:bodyPr/>
          <a:lstStyle/>
          <a:p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Презентация лаборатории «Современные технологии» МБОУ лицей № 31</a:t>
            </a:r>
            <a:endParaRPr lang="ru-RU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Презентация предметной лаборатории «</a:t>
            </a:r>
            <a:r>
              <a:rPr lang="ru-RU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Инженерныые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технологии» МБОУ лицей №11</a:t>
            </a:r>
          </a:p>
          <a:p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Презентация предметной лаборатории «Технология» МАОУ лицей № 142</a:t>
            </a:r>
          </a:p>
          <a:p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Презентация предметной лаборатории МБОУ лицей № 120</a:t>
            </a:r>
          </a:p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Презентация лаборатории информатики и ИКТ МАОУ лицей №97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2126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838201" y="50006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Кадровые ресурсы (мероприятия для педагогов города: конкурсы, семинары, конференции и т.д.)</a:t>
            </a:r>
            <a:b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деятельности МБОУ ДПО УМЦ: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Конкурсы и методические мероприятия для профессионального педагогического сообщества города Челябинска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Презентация деятельности городских объединений учителей физики, химии, биологии, информатики и технологии</a:t>
            </a:r>
          </a:p>
          <a:p>
            <a:pPr marL="0" lvl="0" indent="0">
              <a:lnSpc>
                <a:spcPct val="120000"/>
              </a:lnSpc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деятельности МАУДОД ДПШ: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Презентация деятельности городских объединений педагогов дополнительного образования по технической направленности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Презентация деятельности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Стажировочной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площадки (Программы стажировки педагогических кадров, методические мероприятия: конференции, семинары, круглые столы, конкурсы)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8492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2" y="358346"/>
            <a:ext cx="10515600" cy="5818617"/>
          </a:xfrm>
        </p:spPr>
        <p:txBody>
          <a:bodyPr/>
          <a:lstStyle/>
          <a:p>
            <a:pPr marL="0" indent="0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Календарь массовых мероприятий естественнонаучного и технического направления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  <a:endPara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132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2" y="593124"/>
            <a:ext cx="10515600" cy="5583839"/>
          </a:xfrm>
        </p:spPr>
        <p:txBody>
          <a:bodyPr/>
          <a:lstStyle/>
          <a:p>
            <a:pPr marL="0" indent="0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Фабрика инженерных кадров</a:t>
            </a:r>
          </a:p>
          <a:p>
            <a:pPr marL="0" indent="0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(контакты организаций, реализующих программы естественно-научного и технического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для детей)</a:t>
            </a:r>
          </a:p>
          <a:p>
            <a:pPr marL="0" indent="0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5533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2" y="197708"/>
            <a:ext cx="10515600" cy="5979255"/>
          </a:xfrm>
        </p:spPr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Ваши предложения и пожелания……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 27 июня 2014</a:t>
            </a:r>
          </a:p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Лямцева Е.В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+79080557129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FCPRO74@gmail.com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3A09-F001-41AC-A861-4F8B858FD08E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7441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1536</TotalTime>
  <Words>2088</Words>
  <Application>Microsoft Office PowerPoint</Application>
  <PresentationFormat>Широкоэкранный</PresentationFormat>
  <Paragraphs>275</Paragraphs>
  <Slides>29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Wingdings</vt:lpstr>
      <vt:lpstr>Тема Office</vt:lpstr>
      <vt:lpstr>Всероссийский технический форум</vt:lpstr>
      <vt:lpstr>Нормативно-правовые основания:</vt:lpstr>
      <vt:lpstr>Цели Форума: </vt:lpstr>
      <vt:lpstr>Формат Форума –                             выставочно-презентационный  Мероприятия Форума:</vt:lpstr>
      <vt:lpstr>Общий вид выставочных зон (ячеек) интерактивной выставки (внутри ДС «Юность»)</vt:lpstr>
      <vt:lpstr> Тематика выставочных зон (ячеек) интерактивной выставки г. Челябинска (внутри ДС «Юность»):</vt:lpstr>
      <vt:lpstr> Содержание выставочной зоны (ячейки) интерактивной выставки  «Город Челябинск.  Техническое творчество дошкольников» </vt:lpstr>
      <vt:lpstr>Содержание выставочной зоны (ячейки) интерактивной выставки «Город Челябинск. Технологическое направление»</vt:lpstr>
      <vt:lpstr>Содержание выставочной зоны (ячейки) интерактивной выставки «Город Челябинск. Технологическое направление»</vt:lpstr>
      <vt:lpstr>Содержание выставочной зоны (ячейки) интерактивной выставки «Город Челябинск. Естественно-научное направление»</vt:lpstr>
      <vt:lpstr>Содержание выставочной зоны (ячейки) интерактивной выставки Город Челябинск. «Лаборатории робототехники»</vt:lpstr>
      <vt:lpstr> Содержание выставочной зоны (ячейки) интерактивной выставки «Город Челябинск Мероприятия по техническому творчеству для школьников»</vt:lpstr>
      <vt:lpstr>Содержание выставочной зоны (ячейки) интерактивной выставки Город Челябинск. Учебно-исследовательская деятельность учащихся</vt:lpstr>
      <vt:lpstr>Содержание выставочной зоны (ячейки) интерактивной выставки «Город Челябинск. Стажировочная площадка по распространению успешных моделей социализации детей» </vt:lpstr>
      <vt:lpstr>Содержание выставочной зоны (ячейки) интерактивной выставки «Город Челябинск. Кадровые ресурсы» </vt:lpstr>
      <vt:lpstr>Тематическое содержание выставки на площади перед ДС «Юность»  Презентация спортивно – технической направленности </vt:lpstr>
      <vt:lpstr>Предложения по проведению мастер-классов для обучающихся</vt:lpstr>
      <vt:lpstr>Предложения по проведению мастер-классов для педагогов</vt:lpstr>
      <vt:lpstr>Содержание буклета о техническом творчестве и естественно-научной деятельности в городе Челябинске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естественнонаучного направления </vt:lpstr>
      <vt:lpstr>Лаборатории «Технологии» </vt:lpstr>
      <vt:lpstr>Кадровые ресурсы (мероприятия для педагогов города: конкурсы, семинары, конференции и т.д.) 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Всероссийский технический форум</dc:title>
  <dc:creator>Елена Лямцева</dc:creator>
  <cp:lastModifiedBy>Елена Лямцева</cp:lastModifiedBy>
  <cp:revision>49</cp:revision>
  <cp:lastPrinted>2014-06-25T08:05:59Z</cp:lastPrinted>
  <dcterms:created xsi:type="dcterms:W3CDTF">2014-06-24T10:00:14Z</dcterms:created>
  <dcterms:modified xsi:type="dcterms:W3CDTF">2014-06-25T11:44:09Z</dcterms:modified>
</cp:coreProperties>
</file>