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8" r:id="rId19"/>
    <p:sldId id="279" r:id="rId20"/>
    <p:sldId id="280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>
        <p:scale>
          <a:sx n="60" d="100"/>
          <a:sy n="60" d="100"/>
        </p:scale>
        <p:origin x="-1632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BC71C-1DBA-4DD7-A4C5-CD0D085B497A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D782F8-302B-44A3-8E7D-D0205B6B02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75B86-AD39-421D-B929-A7BC1575A29B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8147E-99DC-461B-8056-3543849831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4909C-6CF0-4107-AD08-8D35293362FC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7286C-EE66-4C43-B32C-6A95A92A8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B8ACE-DFE1-4FAC-B2C6-3613C23CCFF0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D1C8B-86FB-4117-8E79-1AA595B9E5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27002-4114-40F8-A4CB-AB91269429A9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248F3-D7E3-4C16-9C61-009DB5D214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5E1FD-BC18-4FBA-8A21-64ADD3464FF5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F78AE-2994-4642-8CBA-4355E2F24B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F8F15-EEBB-4F80-B032-70F712D1EECD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F7A65-1330-42A1-A834-AACA244B23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83144-4A8A-4D92-A13F-561447512BBD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1E4AD-4061-4434-85DF-DB5836C2C0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A739E-8124-4634-B68F-5AC1D8C40211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21056-5F95-4A9C-B0B7-AD18CA01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4ADD4-CC36-4E41-89A1-06C64EDFC8AE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75FBC-07FA-483C-85DE-4F280625FD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E62DC-05B1-4B23-808D-69C3C83962E3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5A037-42D4-4685-A2AE-DB35B1960E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362C5C-90D1-4D14-AABB-890006A8448E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AA43E5-0953-41CC-A4B1-3A9550A735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3" r:id="rId4"/>
    <p:sldLayoutId id="2147483807" r:id="rId5"/>
    <p:sldLayoutId id="2147483802" r:id="rId6"/>
    <p:sldLayoutId id="2147483808" r:id="rId7"/>
    <p:sldLayoutId id="2147483809" r:id="rId8"/>
    <p:sldLayoutId id="2147483810" r:id="rId9"/>
    <p:sldLayoutId id="2147483801" r:id="rId10"/>
    <p:sldLayoutId id="214748381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274321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7200" dirty="0" smtClean="0">
                <a:solidFill>
                  <a:srgbClr val="0070C0"/>
                </a:solidFill>
              </a:rPr>
              <a:t>Здоровый образ жизни.</a:t>
            </a:r>
            <a:endParaRPr lang="ru-RU" sz="7200" dirty="0">
              <a:solidFill>
                <a:srgbClr val="0070C0"/>
              </a:solidFill>
            </a:endParaRPr>
          </a:p>
        </p:txBody>
      </p:sp>
      <p:pic>
        <p:nvPicPr>
          <p:cNvPr id="6" name="Рисунок 5" descr="589d9c60315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3714750"/>
            <a:ext cx="4500562" cy="231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7929618" cy="2286016"/>
          </a:xfrm>
        </p:spPr>
        <p:txBody>
          <a:bodyPr>
            <a:normAutofit fontScale="90000"/>
          </a:bodyPr>
          <a:lstStyle/>
          <a:p>
            <a:pPr marL="36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i="1" dirty="0" smtClean="0">
                <a:solidFill>
                  <a:srgbClr val="FF0000"/>
                </a:solidFill>
              </a:rPr>
              <a:t>Здоровье</a:t>
            </a:r>
            <a:r>
              <a:rPr lang="ru-RU" sz="2400" dirty="0" smtClean="0"/>
              <a:t> - это состояние полного физического, душевного и социального благополучия, сопровождаемое фактическим отсутствием болезней и индивидуально фрустирующих (выводящих из состояния внутреннего спокойствия) недостатков.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88" y="5286375"/>
            <a:ext cx="6400800" cy="768350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None/>
              <a:defRPr/>
            </a:pPr>
            <a:r>
              <a:rPr lang="ru-RU" sz="2000" b="1" i="1" dirty="0" smtClean="0">
                <a:solidFill>
                  <a:srgbClr val="00B050"/>
                </a:solidFill>
              </a:rPr>
              <a:t>Быть здоровым</a:t>
            </a:r>
            <a:r>
              <a:rPr lang="ru-RU" sz="2000" b="1" dirty="0" smtClean="0">
                <a:solidFill>
                  <a:srgbClr val="00B050"/>
                </a:solidFill>
              </a:rPr>
              <a:t> </a:t>
            </a:r>
            <a:r>
              <a:rPr lang="ru-RU" sz="2000" dirty="0" smtClean="0">
                <a:solidFill>
                  <a:srgbClr val="00B050"/>
                </a:solidFill>
              </a:rPr>
              <a:t>- </a:t>
            </a:r>
            <a:r>
              <a:rPr lang="ru-RU" sz="1600" b="1" dirty="0" smtClean="0">
                <a:solidFill>
                  <a:srgbClr val="FF0000"/>
                </a:solidFill>
              </a:rPr>
              <a:t>значит не иметь проблем с самочувствием, быть физически и духовно полноценным человеком.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sz="1600" dirty="0"/>
          </a:p>
        </p:txBody>
      </p:sp>
      <p:pic>
        <p:nvPicPr>
          <p:cNvPr id="4" name="Picture 9" descr="J02320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2928938"/>
            <a:ext cx="1873250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J01501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88" y="2786063"/>
            <a:ext cx="2849562" cy="213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J03449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478328"/>
            <a:ext cx="1989148" cy="2677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71479"/>
            <a:ext cx="7572428" cy="85725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70C0"/>
                </a:solidFill>
              </a:rPr>
              <a:t>Что способствует сохранению и укреплению здоровья: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1643063"/>
            <a:ext cx="7000924" cy="4572019"/>
          </a:xfrm>
        </p:spPr>
        <p:txBody>
          <a:bodyPr>
            <a:normAutofit/>
          </a:bodyPr>
          <a:lstStyle/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Правильное питание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Закаливание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Соблюдение режима труда и отдыха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Психическая и эмоциональная устойчивость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Личная гигиена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Оптимальный уровень двигательной активности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Безопасное поведение дома, на улице, на работе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Отказ от </a:t>
            </a:r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саморазрушающего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поведения</a:t>
            </a:r>
          </a:p>
          <a:p>
            <a:pPr marL="360000" fontAlgn="auto"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Здоровое сексуальное поведение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sz="1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7"/>
            <a:ext cx="8258204" cy="5126055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>   Важнейшим элементом 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здорового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        образа жизни </a:t>
            </a:r>
            <a:r>
              <a:rPr lang="ru-RU" b="1" dirty="0" smtClean="0">
                <a:latin typeface="Comic Sans MS" pitchFamily="66" charset="0"/>
              </a:rPr>
              <a:t>является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         рациональное питание</a:t>
            </a:r>
          </a:p>
          <a:p>
            <a:pPr>
              <a:buNone/>
            </a:pPr>
            <a:r>
              <a:rPr lang="ru-RU" b="1" dirty="0" smtClean="0">
                <a:latin typeface="Comic Sans MS" pitchFamily="66" charset="0"/>
              </a:rPr>
              <a:t/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«Если бы люди ели только тогда, когда они очень голодны, и если бы питались простой чистой и здоровой пищей, то они и не знали бы болезней и им легче было бы управлять своей душой и телом», - так говорил Л.Н. Толстой</a:t>
            </a: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B050"/>
                </a:solidFill>
              </a:rPr>
              <a:t>Правильное питание</a:t>
            </a:r>
            <a:r>
              <a:rPr lang="tt-RU" dirty="0" smtClean="0">
                <a:solidFill>
                  <a:srgbClr val="00B050"/>
                </a:solidFill>
              </a:rPr>
              <a:t>.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1500188"/>
            <a:ext cx="3500437" cy="1285875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Строгое соблюдение ритма приема пищи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Picture 5" descr="J03455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75" y="1071563"/>
            <a:ext cx="271462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00063" y="2786063"/>
            <a:ext cx="3714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>
                <a:latin typeface="Franklin Gothic Book" pitchFamily="34" charset="0"/>
              </a:rPr>
              <a:t> Отучаться насыщаться пищей до предела.</a:t>
            </a:r>
          </a:p>
        </p:txBody>
      </p:sp>
      <p:pic>
        <p:nvPicPr>
          <p:cNvPr id="6" name="Picture 9" descr="J03448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75" y="1285875"/>
            <a:ext cx="2513013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71500" y="4214813"/>
            <a:ext cx="37147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400">
                <a:latin typeface="Franklin Gothic Book" pitchFamily="34" charset="0"/>
              </a:rPr>
              <a:t> Пищу надо есть с вниманием и удовольствием, не спеша прожевывать и почувствовать вкус.</a:t>
            </a:r>
            <a:r>
              <a:rPr lang="ru-RU">
                <a:latin typeface="Franklin Gothic Book" pitchFamily="34" charset="0"/>
              </a:rPr>
              <a:t/>
            </a:r>
            <a:br>
              <a:rPr lang="ru-RU">
                <a:latin typeface="Franklin Gothic Book" pitchFamily="34" charset="0"/>
              </a:rPr>
            </a:br>
            <a:endParaRPr lang="ru-RU">
              <a:latin typeface="Franklin Gothic Book" pitchFamily="34" charset="0"/>
            </a:endParaRPr>
          </a:p>
        </p:txBody>
      </p:sp>
      <p:pic>
        <p:nvPicPr>
          <p:cNvPr id="8" name="Picture 5" descr="J03448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25" y="3786188"/>
            <a:ext cx="3021013" cy="282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086724" cy="107157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Употреблять в пищу сырые</a:t>
            </a:r>
            <a:br>
              <a:rPr lang="ru-RU" dirty="0" smtClean="0"/>
            </a:br>
            <a:r>
              <a:rPr lang="ru-RU" dirty="0" smtClean="0"/>
              <a:t> растительные продукты. 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043238" cy="4525963"/>
          </a:xfrm>
        </p:spPr>
        <p:txBody>
          <a:bodyPr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>
                <a:cs typeface="Times New Roman" charset="0"/>
              </a:rPr>
              <a:t>Значение овощей в питании очень велико потому, что они являются ценным источником витаминов, углеводов, органических кислот, минеральных солей, различных вкусовых веществ, без которых пища становится безвкусной и малополезной.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  <p:pic>
        <p:nvPicPr>
          <p:cNvPr id="4" name="Picture 10" descr="J03448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25" y="4500563"/>
            <a:ext cx="2836863" cy="196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J03448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1659257"/>
            <a:ext cx="1598618" cy="2252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h1b9pmihhexntbxxpka8mpfbd2ubyyi3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975475"/>
            <a:ext cx="3214679" cy="3382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B050"/>
                </a:solidFill>
              </a:rPr>
              <a:t>Закаливание.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214438"/>
            <a:ext cx="8229600" cy="1328737"/>
          </a:xfrm>
        </p:spPr>
        <p:txBody>
          <a:bodyPr/>
          <a:lstStyle/>
          <a:p>
            <a:r>
              <a:rPr lang="ru-RU" b="1" dirty="0" smtClean="0">
                <a:latin typeface="Comic Sans MS" pitchFamily="66" charset="0"/>
              </a:rPr>
              <a:t>Закаливание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одна из форм укрепления здоровья человека</a:t>
            </a:r>
            <a:r>
              <a:rPr lang="ru-RU" dirty="0" smtClean="0">
                <a:latin typeface="Comic Sans MS" pitchFamily="66" charset="0"/>
              </a:rPr>
              <a:t>.</a:t>
            </a:r>
            <a:endParaRPr lang="ru-RU" dirty="0" smtClean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14375" y="2357438"/>
            <a:ext cx="3786188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Franklin Gothic Book" pitchFamily="34" charset="0"/>
              </a:rPr>
              <a:t>1000 лет назад великий врач  Древнего Востока Авиценна писал:</a:t>
            </a:r>
          </a:p>
          <a:p>
            <a:r>
              <a:rPr lang="ru-RU" sz="2000">
                <a:latin typeface="Franklin Gothic Book" pitchFamily="34" charset="0"/>
              </a:rPr>
              <a:t>С гимнастикой дружи,</a:t>
            </a:r>
          </a:p>
          <a:p>
            <a:r>
              <a:rPr lang="ru-RU" sz="2000">
                <a:latin typeface="Franklin Gothic Book" pitchFamily="34" charset="0"/>
              </a:rPr>
              <a:t>Всегда веселым будь,</a:t>
            </a:r>
          </a:p>
          <a:p>
            <a:r>
              <a:rPr lang="ru-RU" sz="2000">
                <a:latin typeface="Franklin Gothic Book" pitchFamily="34" charset="0"/>
              </a:rPr>
              <a:t>И проживешь 100 лет,</a:t>
            </a:r>
          </a:p>
          <a:p>
            <a:r>
              <a:rPr lang="ru-RU" sz="2000">
                <a:latin typeface="Franklin Gothic Book" pitchFamily="34" charset="0"/>
              </a:rPr>
              <a:t>А , может быть, и более.</a:t>
            </a:r>
          </a:p>
          <a:p>
            <a:r>
              <a:rPr lang="ru-RU" sz="2000">
                <a:latin typeface="Franklin Gothic Book" pitchFamily="34" charset="0"/>
              </a:rPr>
              <a:t>Микстуры, порошки –</a:t>
            </a:r>
          </a:p>
          <a:p>
            <a:r>
              <a:rPr lang="ru-RU" sz="2000">
                <a:latin typeface="Franklin Gothic Book" pitchFamily="34" charset="0"/>
              </a:rPr>
              <a:t>К здоровью ложный путь.</a:t>
            </a:r>
          </a:p>
          <a:p>
            <a:r>
              <a:rPr lang="ru-RU" sz="2000">
                <a:latin typeface="Franklin Gothic Book" pitchFamily="34" charset="0"/>
              </a:rPr>
              <a:t>Природою лечись – </a:t>
            </a:r>
          </a:p>
          <a:p>
            <a:r>
              <a:rPr lang="ru-RU" sz="2000">
                <a:latin typeface="Franklin Gothic Book" pitchFamily="34" charset="0"/>
              </a:rPr>
              <a:t>В саду и чистом поле.</a:t>
            </a:r>
          </a:p>
        </p:txBody>
      </p:sp>
      <p:pic>
        <p:nvPicPr>
          <p:cNvPr id="5" name="Picture 8" descr="deti_i_spo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3" y="1785938"/>
            <a:ext cx="4248150" cy="289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58facd6f880763dbcdc09c2f74fac02c-hdx7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5" y="4786313"/>
            <a:ext cx="2433638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4429125" y="5072063"/>
            <a:ext cx="2000250" cy="11430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V="1">
            <a:off x="4630738" y="5027613"/>
            <a:ext cx="1727200" cy="11874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57200"/>
            <a:ext cx="8491566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Способов  закаливания  много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</a:rPr>
              <a:t>.</a:t>
            </a:r>
            <a:endParaRPr lang="ru-RU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5"/>
            <a:ext cx="8186766" cy="1928827"/>
          </a:xfrm>
        </p:spPr>
        <p:txBody>
          <a:bodyPr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latin typeface="Comic Sans MS" pitchFamily="66" charset="0"/>
              </a:rPr>
              <a:t>Очень простой и эффективный способ закаливания – это хождение босиком. Дело в том, что подошвы наших ног – несколько необычный участок кожи нашего тела. Там расположены точки – проекции наших внутренних органов. Нажимая на них, можно снять боль, оказать лечебное воздействие на определенные органы</a:t>
            </a:r>
            <a:endParaRPr lang="ru-RU" dirty="0"/>
          </a:p>
        </p:txBody>
      </p:sp>
      <p:pic>
        <p:nvPicPr>
          <p:cNvPr id="4" name="Picture 9" descr="J03449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3377815"/>
            <a:ext cx="3286148" cy="2548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 descr="J03496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3711">
            <a:off x="1347383" y="3611768"/>
            <a:ext cx="1748096" cy="2674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972452" cy="108266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t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Водные про</a:t>
            </a:r>
            <a:r>
              <a:rPr lang="ru-RU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цедуры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50"/>
            <a:ext cx="3614738" cy="4697413"/>
          </a:xfrm>
        </p:spPr>
        <p:txBody>
          <a:bodyPr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b="1" dirty="0" smtClean="0">
                <a:latin typeface="Comic Sans MS" pitchFamily="66" charset="0"/>
              </a:rPr>
              <a:t>Много радости приносит купание.</a:t>
            </a:r>
            <a:br>
              <a:rPr lang="ru-RU" b="1" dirty="0" smtClean="0">
                <a:latin typeface="Comic Sans MS" pitchFamily="66" charset="0"/>
              </a:rPr>
            </a:br>
            <a:r>
              <a:rPr lang="ru-RU" dirty="0" smtClean="0">
                <a:latin typeface="Comic Sans MS" pitchFamily="66" charset="0"/>
              </a:rPr>
              <a:t>Через нервные окончания, которые расположены в коже, водные процедуры оказывают влияние на весь организм человека.</a:t>
            </a:r>
            <a:endParaRPr lang="ru-RU" dirty="0"/>
          </a:p>
        </p:txBody>
      </p:sp>
      <p:pic>
        <p:nvPicPr>
          <p:cNvPr id="4" name="Picture 4" descr="J03168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3714750"/>
            <a:ext cx="3635375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C:\Documents and Settings\Администратор\Мои документы\Мои рисунки\-IMAGES-\NICE\LANDS\PG1LD00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3" y="1357313"/>
            <a:ext cx="2928937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B050"/>
                </a:solidFill>
              </a:rPr>
              <a:t>Физическая активность.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8" y="1285875"/>
            <a:ext cx="4614862" cy="4857750"/>
          </a:xfrm>
        </p:spPr>
        <p:txBody>
          <a:bodyPr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00000"/>
                </a:solidFill>
              </a:rPr>
              <a:t>"Физическая активность - ключевой компонент сохранения здоровья, и нам нужно приложить все усилия, чтобы не высиживать или вылеживать свои болезни, а самостоятельно их предупреждать с помощью приятной зарядки", - утверждает специалист в области исследования рака профессор Кен Фокс.</a:t>
            </a:r>
            <a:endParaRPr lang="ru-RU" dirty="0"/>
          </a:p>
        </p:txBody>
      </p:sp>
      <p:pic>
        <p:nvPicPr>
          <p:cNvPr id="5" name="Picture 4" descr="%CB%E5%F2%ED%E8%E9%20%EB%E0%E3%E5%F0%FC%200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420888"/>
            <a:ext cx="3392487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аголовок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62550" y="261938"/>
            <a:ext cx="4078288" cy="3389312"/>
          </a:xfr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3929063"/>
            <a:ext cx="4114800" cy="2768600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rgbClr val="000000"/>
                </a:solidFill>
              </a:rPr>
              <a:t>    и попробуйте что - </a:t>
            </a:r>
            <a:r>
              <a:rPr lang="ru-RU" sz="2800" dirty="0" err="1" smtClean="0">
                <a:solidFill>
                  <a:srgbClr val="000000"/>
                </a:solidFill>
              </a:rPr>
              <a:t>нибудь</a:t>
            </a:r>
            <a:r>
              <a:rPr lang="ru-RU" sz="2800" dirty="0" smtClean="0">
                <a:solidFill>
                  <a:srgbClr val="000000"/>
                </a:solidFill>
              </a:rPr>
              <a:t>  другое. Можно заниматься ходьбой, бегом, аэробикой, йогой - неважно, что именно вы делаете, лишь бы занимались спортом </a:t>
            </a:r>
            <a:r>
              <a:rPr lang="ru-RU" sz="2800" i="1" u="sng" dirty="0" smtClean="0">
                <a:solidFill>
                  <a:srgbClr val="000000"/>
                </a:solidFill>
              </a:rPr>
              <a:t>ежедневно.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  <p:pic>
        <p:nvPicPr>
          <p:cNvPr id="4" name="Picture 4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357188"/>
            <a:ext cx="4826000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1264295080-8-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929066"/>
            <a:ext cx="4286248" cy="268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аголовок 1"/>
          <p:cNvPicPr>
            <a:picLocks noGrp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58750"/>
            <a:ext cx="4168775" cy="6602413"/>
          </a:xfrm>
        </p:spPr>
      </p:pic>
      <p:pic>
        <p:nvPicPr>
          <p:cNvPr id="4" name="Picture 4" descr="7580369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785813"/>
            <a:ext cx="3887788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B050"/>
                </a:solidFill>
              </a:rPr>
              <a:t>В  здоровом теле – здоровый дух.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929063"/>
            <a:ext cx="8229600" cy="235743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mtClean="0"/>
              <a:t>У природы есть закон – счастлив будет только тот, кто здоровье сбережет.        Прочь гони-ка все хворобы!                     Поучись-ка быть  здоровым!</a:t>
            </a:r>
          </a:p>
          <a:p>
            <a:pPr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4" name="Picture 4" descr="J02330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1395413"/>
            <a:ext cx="2628900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J02330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1571625"/>
            <a:ext cx="2714625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u="sng" dirty="0" smtClean="0">
                <a:solidFill>
                  <a:srgbClr val="00B050"/>
                </a:solidFill>
              </a:rPr>
              <a:t>Отказ от вредных привычек.</a:t>
            </a:r>
            <a:endParaRPr lang="ru-RU" u="sng" dirty="0">
              <a:solidFill>
                <a:srgbClr val="00B05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3500438"/>
            <a:ext cx="6900863" cy="2625725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sz="2400" dirty="0" smtClean="0"/>
              <a:t>складываться стихийно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быть побочным продуктом направленного воспитания и обучения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перерастать в устойчивые черты характера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приобретать черты автоматизма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быть социально обусловленными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500063" y="1285875"/>
            <a:ext cx="72151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i="1">
                <a:solidFill>
                  <a:srgbClr val="FF0000"/>
                </a:solidFill>
                <a:latin typeface="Franklin Gothic Book" pitchFamily="34" charset="0"/>
              </a:rPr>
              <a:t>Вредные  привычки</a:t>
            </a:r>
            <a:r>
              <a:rPr lang="ru-RU" sz="2400">
                <a:solidFill>
                  <a:srgbClr val="FF0000"/>
                </a:solidFill>
                <a:latin typeface="Franklin Gothic Book" pitchFamily="34" charset="0"/>
              </a:rPr>
              <a:t> </a:t>
            </a:r>
            <a:r>
              <a:rPr lang="ru-RU" sz="2400">
                <a:latin typeface="Franklin Gothic Book" pitchFamily="34" charset="0"/>
              </a:rPr>
              <a:t>- это  сложившиеся  способы деструктивного (саморазрушающего) поведения, осуществление     которого    в    определённых ситуациях   приобретает   характер   потребности.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14375" y="3071813"/>
            <a:ext cx="4786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u="sng">
                <a:solidFill>
                  <a:srgbClr val="0070C0"/>
                </a:solidFill>
                <a:latin typeface="Franklin Gothic Book" pitchFamily="34" charset="0"/>
              </a:rPr>
              <a:t>Вредные привычки могут: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115328" cy="128588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100" b="1" dirty="0" smtClean="0">
                <a:solidFill>
                  <a:srgbClr val="0070C0"/>
                </a:solidFill>
              </a:rPr>
              <a:t>Что   лежит   в   основе   процессов  формирования вредных  привычек?</a:t>
            </a:r>
            <a:br>
              <a:rPr lang="ru-RU" sz="3100" b="1" dirty="0" smtClean="0">
                <a:solidFill>
                  <a:srgbClr val="0070C0"/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285875"/>
            <a:ext cx="8072437" cy="2500313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000" i="1" dirty="0" smtClean="0">
                <a:solidFill>
                  <a:srgbClr val="0070C0"/>
                </a:solidFill>
              </a:rPr>
              <a:t>  Феномен адикции</a:t>
            </a:r>
            <a:r>
              <a:rPr lang="ru-RU" sz="3000" dirty="0" smtClean="0">
                <a:solidFill>
                  <a:srgbClr val="0070C0"/>
                </a:solidFill>
              </a:rPr>
              <a:t> </a:t>
            </a:r>
            <a:r>
              <a:rPr lang="ru-RU" sz="1800" dirty="0" smtClean="0"/>
              <a:t>(</a:t>
            </a:r>
            <a:r>
              <a:rPr lang="ru-RU" sz="1900" dirty="0" smtClean="0"/>
              <a:t>пагубного пристрастия к чему-либо).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000" dirty="0" smtClean="0"/>
              <a:t>   Человек стремится благодаря использованию тех или иных средств (веществ) заместить естественные для конкретных социальных ситуаций чувства и эмоции, избежать стресса.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3714750"/>
            <a:ext cx="30321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5" y="3714750"/>
            <a:ext cx="2530475" cy="234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Администратор\Рабочий стол\ИНФОРМАТИКА\документы\город конкурс\самостоятельные\физкультура , СОЧ\БергерПГ\Информационные ресурсы\Картинки\Курящий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38" y="3714750"/>
            <a:ext cx="2571750" cy="24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3"/>
            <a:ext cx="7772400" cy="1071571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70C0"/>
                </a:solidFill>
              </a:rPr>
              <a:t>Воздействие табака на организм.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276872"/>
            <a:ext cx="7000898" cy="5000625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ru-RU" sz="2800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инсульты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рак губ, полости рта, горла и гортани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повышается риск сердечного приступа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рак  лёгких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рак печени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язва и рак желудка, поджелудочной железы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бесплодие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sz="2800" dirty="0" smtClean="0">
                <a:solidFill>
                  <a:schemeClr val="tx1"/>
                </a:solidFill>
              </a:rPr>
              <a:t>гангрена, вызванная закупоркой сосудов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51128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dirty="0" smtClean="0"/>
              <a:t>Употребление алкоголя – это тоже вредная привычка организма. Недаром говорят: «Потянешься за водкой – будет жизнь короткой»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2143125"/>
            <a:ext cx="6643687" cy="4268788"/>
          </a:xfrm>
        </p:spPr>
        <p:txBody>
          <a:bodyPr>
            <a:normAutofit fontScale="925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   Пьянство ведет за собой 6 зол: бедность,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раздор, болезнь, потерю репутации, позор и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ослабление умственной активности.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   Алкоголь требует себе в жертву не только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взрослых людей, но и их будущее.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   В пьющих семьях 38% детей оказываются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недоразвитыми и больными..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4" name="Рисунок 3" descr="alku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0375" y="2276872"/>
            <a:ext cx="2333625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70C0"/>
                </a:solidFill>
                <a:cs typeface="Times New Roman" pitchFamily="18" charset="0"/>
              </a:rPr>
              <a:t>Наркомания. Наркотические вещества, их действие на человека.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5" y="1600200"/>
            <a:ext cx="4286250" cy="4525963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err="1" smtClean="0">
                <a:cs typeface="Times New Roman" pitchFamily="18" charset="0"/>
              </a:rPr>
              <a:t>Злоупотpебление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наpкотическими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сpедствами</a:t>
            </a:r>
            <a:r>
              <a:rPr lang="ru-RU" dirty="0" smtClean="0">
                <a:cs typeface="Times New Roman" pitchFamily="18" charset="0"/>
              </a:rPr>
              <a:t> и незаконная </a:t>
            </a:r>
            <a:r>
              <a:rPr lang="ru-RU" dirty="0" err="1" smtClean="0">
                <a:cs typeface="Times New Roman" pitchFamily="18" charset="0"/>
              </a:rPr>
              <a:t>тоpговля</a:t>
            </a:r>
            <a:r>
              <a:rPr lang="ru-RU" dirty="0" smtClean="0">
                <a:cs typeface="Times New Roman" pitchFamily="18" charset="0"/>
              </a:rPr>
              <a:t> ими в последнее </a:t>
            </a:r>
            <a:r>
              <a:rPr lang="ru-RU" dirty="0" err="1" smtClean="0">
                <a:cs typeface="Times New Roman" pitchFamily="18" charset="0"/>
              </a:rPr>
              <a:t>вpемя</a:t>
            </a:r>
            <a:r>
              <a:rPr lang="ru-RU" dirty="0" smtClean="0">
                <a:cs typeface="Times New Roman" pitchFamily="18" charset="0"/>
              </a:rPr>
              <a:t> во многих, особенно </a:t>
            </a:r>
            <a:r>
              <a:rPr lang="ru-RU" dirty="0" err="1" smtClean="0">
                <a:cs typeface="Times New Roman" pitchFamily="18" charset="0"/>
              </a:rPr>
              <a:t>pазвитых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стpанах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миpа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пpиняли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катастpофические</a:t>
            </a:r>
            <a:r>
              <a:rPr lang="ru-RU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pазмеpы</a:t>
            </a:r>
            <a:r>
              <a:rPr lang="ru-RU" dirty="0" smtClean="0">
                <a:cs typeface="Times New Roman" pitchFamily="18" charset="0"/>
              </a:rPr>
              <a:t>.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  <p:pic>
        <p:nvPicPr>
          <p:cNvPr id="4" name="Picture 7" descr="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785938"/>
            <a:ext cx="38163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243998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НАРКОТИК – от греческого «</a:t>
            </a:r>
            <a:r>
              <a:rPr lang="en-US" dirty="0" err="1" smtClean="0"/>
              <a:t>narkoo</a:t>
            </a:r>
            <a:r>
              <a:rPr lang="ru-RU" dirty="0" smtClean="0"/>
              <a:t>», что означает оцепенеть, сделаться нечувствительным.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6" descr="J021524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5463" y="2736850"/>
            <a:ext cx="2617787" cy="2849563"/>
          </a:xfrm>
        </p:spPr>
      </p:pic>
      <p:pic>
        <p:nvPicPr>
          <p:cNvPr id="5" name="Рисунок 4" descr="6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5550" y="2643188"/>
            <a:ext cx="47005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" name="Содержимое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Бумажная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ppt/theme/themeOverride2.xml><?xml version="1.0" encoding="utf-8"?>
<a:themeOverride xmlns:a="http://schemas.openxmlformats.org/drawingml/2006/main">
  <a:clrScheme name="Бумажная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ppt/theme/themeOverride3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4.xml><?xml version="1.0" encoding="utf-8"?>
<a:themeOverride xmlns:a="http://schemas.openxmlformats.org/drawingml/2006/main">
  <a:clrScheme name="Бумажная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573</TotalTime>
  <Words>654</Words>
  <Application>Microsoft Office PowerPoint</Application>
  <PresentationFormat>Экран (4:3)</PresentationFormat>
  <Paragraphs>76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Здоровый образ жизни.</vt:lpstr>
      <vt:lpstr>Здоровье - это состояние полного физического, душевного и социального благополучия, сопровождаемое фактическим отсутствием болезней и индивидуально фрустирующих (выводящих из состояния внутреннего спокойствия) недостатков.</vt:lpstr>
      <vt:lpstr>Что способствует сохранению и укреплению здоровья:</vt:lpstr>
      <vt:lpstr>Презентация PowerPoint</vt:lpstr>
      <vt:lpstr>Правильное питание.</vt:lpstr>
      <vt:lpstr>  Употреблять в пищу сырые  растительные продукты.   </vt:lpstr>
      <vt:lpstr>Закаливание.</vt:lpstr>
      <vt:lpstr>Способов  закаливания  много.</vt:lpstr>
      <vt:lpstr>Водные процедуры. </vt:lpstr>
      <vt:lpstr>Физическая активность.</vt:lpstr>
      <vt:lpstr>Презентация PowerPoint</vt:lpstr>
      <vt:lpstr>Презентация PowerPoint</vt:lpstr>
      <vt:lpstr>В  здоровом теле – здоровый дух.</vt:lpstr>
      <vt:lpstr>Отказ от вредных привычек.</vt:lpstr>
      <vt:lpstr>Что   лежит   в   основе   процессов  формирования вредных  привычек?  </vt:lpstr>
      <vt:lpstr>Воздействие табака на организм.</vt:lpstr>
      <vt:lpstr>Употребление алкоголя – это тоже вредная привычка организма. Недаром говорят: «Потянешься за водкой – будет жизнь короткой»</vt:lpstr>
      <vt:lpstr>Наркомания. Наркотические вещества, их действие на человека. </vt:lpstr>
      <vt:lpstr>НАРКОТИК – от греческого «narkoo», что означает оцепенеть, сделаться нечувствительным.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образ жизни.</dc:title>
  <dc:creator>XTreme</dc:creator>
  <cp:lastModifiedBy>Еременко Любовь Алексеевна</cp:lastModifiedBy>
  <cp:revision>58</cp:revision>
  <dcterms:created xsi:type="dcterms:W3CDTF">2011-01-22T20:14:33Z</dcterms:created>
  <dcterms:modified xsi:type="dcterms:W3CDTF">2017-04-05T07:58:06Z</dcterms:modified>
</cp:coreProperties>
</file>